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9" r:id="rId4"/>
    <p:sldId id="263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57726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816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056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7522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9562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357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9269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3408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83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916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495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19DC2-B518-426B-888A-31B19A1C3F12}" type="datetimeFigureOut">
              <a:rPr lang="en-CA" smtClean="0"/>
              <a:t>23/02/2016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CF06C-9068-4E65-B06C-E9E647F0AF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442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>
                <a:solidFill>
                  <a:schemeClr val="accent6"/>
                </a:solidFill>
              </a:rPr>
              <a:t>Kingdom Fungi</a:t>
            </a:r>
            <a:br>
              <a:rPr lang="en-CA" dirty="0" smtClean="0">
                <a:solidFill>
                  <a:schemeClr val="accent6"/>
                </a:solidFill>
              </a:rPr>
            </a:br>
            <a:r>
              <a:rPr lang="en-CA" dirty="0" smtClean="0">
                <a:solidFill>
                  <a:schemeClr val="accent6"/>
                </a:solidFill>
              </a:rPr>
              <a:t>Common Characteristics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Cells are eukaryotic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All cells are surrounded by a cell wall containing chitin, not cellulose like plants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Most are multicellular (yeast are single-celled)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Reproduction is sexual and asexual, by producing spores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They are heterotrophs 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Many are stationary and anchored in the soil, but without true roots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7682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rgbClr val="FFC000"/>
                </a:solidFill>
              </a:rPr>
              <a:t>Phylum </a:t>
            </a:r>
            <a:r>
              <a:rPr lang="en-CA" dirty="0" err="1" smtClean="0">
                <a:solidFill>
                  <a:srgbClr val="FFC000"/>
                </a:solidFill>
              </a:rPr>
              <a:t>Zygomycota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17638"/>
            <a:ext cx="8255466" cy="5163568"/>
          </a:xfrm>
        </p:spPr>
        <p:txBody>
          <a:bodyPr>
            <a:normAutofit fontScale="92500" lnSpcReduction="10000"/>
          </a:bodyPr>
          <a:lstStyle/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Example: bread mould (</a:t>
            </a:r>
            <a:r>
              <a:rPr lang="en-CA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Rhizopus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)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Most in this division are terrestrial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Hyphae break into the food source, and are then termed </a:t>
            </a:r>
            <a:r>
              <a:rPr lang="en-CA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rhizoids</a:t>
            </a:r>
            <a:endParaRPr lang="en-CA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Rhizoids draw water and sugar from the bread (or food source) thus allowing the mould to grow further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After a few days, case-like structure called </a:t>
            </a:r>
            <a:r>
              <a:rPr lang="en-CA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sporangia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appear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Each sporangia can produce several thousand spores</a:t>
            </a:r>
          </a:p>
          <a:p>
            <a:endParaRPr lang="en-CA" dirty="0"/>
          </a:p>
        </p:txBody>
      </p:sp>
      <p:sp>
        <p:nvSpPr>
          <p:cNvPr id="4" name="AutoShape 2" descr="data:image/jpeg;base64,/9j/4AAQSkZJRgABAQAAAQABAAD/2wCEAAkGBxQTEhUUEhQVFRUXFhkaFxgVGBgWFxkVFxgWGB0cFRgdHSggGhwlHBgYITEhJSkrLi4vHx8zOTMtNygtLiwBCgoKDg0OGhAQGy8kICUsLCw0LCwsLCwsLCwsLCwsLCwsLCwsLCwsLCwsLCwsLCwsLCwsLCwsLCwsLCwsLCwsLP/AABEIAL0BCwMBIgACEQEDEQH/xAAbAAACAwEBAQAAAAAAAAAAAAAEBQECAwYAB//EADsQAAICAQMDAwIEBAUEAQUBAAECAxESAAQhIjFBBRNRMmEGI3GBFEKRoTNSYrHBU+Hw8XIVFoKS0Qf/xAAZAQADAQEBAAAAAAAAAAAAAAAAAQMCBAX/xAAmEQACAgICAQMFAQEAAAAAAAAAAQIRAyESMUEEMlETImFxgSMU/9oADAMBAAIRAxEAPwD6zqNe1F6yMnXtRevHTA8Tr16jUXpASDqQdVvXstAF9ToeTdKvdlH6kaWbv8TQo2IYM3wCKs9v/XnxrDnFds0oSfSHg1F64/f+tNN0RyonULIyLUvJCix3AuyeB4OgJ5dy65baWwGAt2sMOm6KMSpHJIIvxxqf1l4RVYX5Z396gtrjNl6ruYyglBkBSyUcOrEAZBcgCCpI7XwfGr7rezuCWSQLi3Si5n+WuVNeT5PN88cn1/wH0fydSd6mWOQy+NJ/XvxB7QIXuKs0TV/A+dLI4KyyeQKAD9RoAEg80cTfjI+PudES+nxsFJDuB1jm1YkcZ8UB8E9+NTlllJV0UjjjF32c16rvpC7PLmwWPK6YX7gZVAokJQPx35+NE+l+jLLhMFKllBANv+WCo6Q3AJognnggir0/gPvFop46+FFjIGzVg8MMQbHgHRLKuOIaqskgDpVe1A+AO/6HUuBTn4OXl9PrqiqzZwUKQWOJDk8MRyRV0BkbGsGV4yXD2Mx7TL3CUg+kdjd8g67B3jkKhxG48Ylu9GwKHJxZuL+fjSmL0qrjWVVdexAJUDIkZA+ePk6zKBpT+R9+G/UGniLNRo1kPP6jt8aYybpF+plB/XXGfwrpnUhW65ClQG7FiuQ4I7V2I51SSBlsdyO10CTV8nwPHA/rrf8A0SjGqJvBGUrs7tGuiOQexHxqSdcJ7s9YdYUg9iCvBPi7PH21f0nftDJizUmXWD2/UA8j+/Fa0vWdWjL9Lp0zt8tYzx2P9tBbX1eB2KrKpa+xsX+lgX+2iffBvnj5/TXUpxktM5nFrtFYIiLHBH/OthZsWL7axiksn+mrnk88n9dAF0hsAWeNTRy4orXbUl+LsUO//fVcARj4Io9vP/vTEEDUjWcMWKhbJAFWxLHj5J5P6nWta0ItetAdZAaoYhoAy17Ua9pgevXidQdVJ0ASW1QvqrtoeSXQBu0uud/FvrDRIqo2LE8n/T2+Pn41v6n6ukItzzRIHyR4B18+3/qXvks/VlygogjEq3yDVqDVHgXrE1ehqXHY29KUyvk5LcnFg3HGINdPgc0BYPFnTVtrHCtRoH91yrlSS7FiRySScATV2ayJ4rSP0HcWsvJUORg4ByYgLYc1dXwKHIxIPnXQ7eEFREWiu+yHAiLIsALFsKxBN8n41zTikzoxzcls22MccIEMSBQVLnksKBx5LEnmzR8C9ZbiEM6xrgOXNMCWXEggpGpHkgG25y5vtqBK5yD9PLIrHhrIFMhA+MzVXYHgcZ76XEBo0aQhlU9zQZ8iWJBAvv8AHPjWChaSEII/cJkx5JKIqhjyWqugkkkAk/217Z7oSDqZgL6XWUENivGL9hfPSavsB8TNMkQZ3DCO6a7AthllwO+XF/b73qnpgVgMVRVcDERClN0OOk/Vye3Y86fbAO229UD2mLOK7yXn9R5bjn9+OQPucYdtGkwdfpe1r6V++ZBA8g3z/tqmylpVMa1jxQLEEqn8ps3ZHA7fVzyANPT43sgupotQsKQjAgR15BxFNwdFCC4pJMjE6e4hJFnO8RRt74IPONjkG74Osz6m9+1GyGQEMA2Qj9sgEASGuTYF8+dY7SD/AAqXGNm5U5CmzcquLGigZnsWR2rjW8G7ZXRS4cctkXAbIO5wA5L9yASR3sdtaSEEbneBH5VTXGS45crzXHSRweW8+eNZy5ksqXkMKLVyGNkA0bI7AkEc/fVw/K54D8oe4GJWlZmDZKeDVVZ5/qNVmYMTWb+4pGKCgvORZJB3Ycd2qhxRFaHGxXRG3mBVXyci2ALDA5DuHXhRXz+41m21lU/V5W2kBaxjzZTAKR8Gx2/fE5qxQI4WRWKOLkJNKwDjunBa7NEV3vWU0kQmeB2BYKuCoXZnbktaY4sRVivAv9McLHyoJ20ikHEo1k2V5u+L5PTdE+dYt6avNBlDOWpGKjK+zDvz8UQK+NbrQLCKOkOasyqqrmPPB4FqvBGs93GrcDI5UFKlsWNeGQ/HganKNG1JnPeqbRIjGQ+IJc8t3Nj9gQTYAPzx4002n4hP0NTsvBphlx3v7/Y/11rvsWCkSSKoGNKRg1cjMuPsRmPgjQ/q6iNSWidgTbtGE5b5ZT3NUCeLoaVOPtNclJVNHSbLeB6wYGvHYj9Ro3bmzVUa1892kdxrJtsyFcBgcskHc4LZs/of07Vo/afiHdR0sntsbIprDELQJUkA3z+larH1Fe5Engv2s7lErzwO/wD31vGKP20k9C9ei3Fhelx3WwQfnEj6gNPL/wDPtrqhJSVo55RcXTNAdSDrM6sraoYNK1Oo1OmAHrx17VSdAiCdUY6ktrN30hmUr6XbibRW4l1x+5/EyvkEFFSR1AnseeB++iwZy/8A/oR3LK0nCoHxjUm3NeY0AN2ASe3APxoj8PbcMirQkZQFWLK8pOksocf4ZIJH6Ht2sqXdM5GTKSBwaohmFdiTrEbCVI/zSHJORcClC+Cp/Sga+RrJmwNUIdSQ6DEFlKteTBQGdsRT97QA13PYU99C9U6QHwSkxDxlqKjkBVNkMGoE8n6jXOg3ZC8zSDJpBZINESWKd+aY4gDE8GhdWdaL6DI6hKVmODEKeQJCRnYFKcQGKfFnWZJNGoNp6HHpfqcLxgpJmY8YjkCiyS/WAC114q6x4F639Q95lURZB1slZFQ5BmLA2R27jvdAH9FvpfoK7M3IWAzVjTZAFhWRWq7ee/Gnu82mZxYZJIGUZEjGlIYqQTVgWOK5HbUGvg6oyvsB9NeeSIF1wZg6yZKSFZCFBCcWrdQIvzd6LW3ALqA31gIxJJPSuTGmKkm6HAvv31aHYN7mWMxyYEAsuPCOtKCwyBAyphwbOrRM6N7hLLiqHEEuoUCjgDSlCuNizXcaKNWUQlEUNKSSqhuwDutKpsg0AQQP83zwSKuURwCrYKtCkYquJCkOVILH+tccc602W1/hvcj9xZHtDJZQMgZg1r3oUCx/zXXF3rPcQq8ZVTQmOeTgKMSVpCRRDccXZ/2ABvFuAJEWCVFFD8tgy1ZtGogFSeygccEWRetHbkx1IhkZXWNgXFgryXIxAI4wuuOSbrQU/qW3eYQ2+US+6/AxLBaoMeo0JMgBVc/ca1faCNUOe4lUqLjjtkJPIJDcWRiK5PB7c2CCX3EkalJ2weeR44iq5srkkqCqjCgoZr+3PatW28vt4qWed41Ad0HUighuoDkguDQvsPJ1lNuFWfbko9P0lAq4RuwdeRWQYiQ3z2B8CtbrFjJGy0FqlKrbszWRddWKi+/9Ob0/0IV7b1IFZoozL0SFqVjLKy5xrkuQAxBFY+QCbrRLeoxNLjMoMqhfcOOX5RAJCWMmU9NhvvxrPcellnE0WUEplYghRIZlSMsOe0Yfkksa8XyBq4G49wyEI8D4mOI2JcSUZgpumYXx1HtY7a0k0YbDPUtwyozgBmVSysepSoZSQmPcG1/+XUL0B6RJcLEoI3ckhQZOSuIDIrE48OR8Cgf0J3krxRmh045O0rOGSN1JBxUE5humlBFMPihDk5o4kLVGWkSJgwQFCQwFZzAlGxDfau2k4jTPASK0gZjIqgC3jYuubqFCOFHuMQRXIokfHN9zHHG5xU8WBiWZix46iRYHQO9DnWPpfqbe2JPaMStIAC7o5IItVditIAF7C6+13rL+MLFzI6uzcVWGKt4bE/VVG+PFVrPC1oHOuzBvT8WMsjs0ZQYghgcnYKK54Kk9/tqnqcLBiVXJwM8kIZTjQOQHI7mqoNXe9GpA8LwgIoRnYEBypuiQGD9lruD5v9dZTTldzIzR/wCGq1KA/wCYgUk1VpwVuiPn51h477NqdCHe7WSGVXDMrk90UlSQeMR/I3g5X5Gu/wDwz6sNxEHJX3BQkA7ZV3A8Dv8AvY0h9V9OzjTEABiFKoSENlip5JKjIHyP5fNgLNyzbd2mRvbI67I4dSOQ/Fdwwr/SD99Yi3jlaKSSyRryfRq51pibFHjyPnXNQfi+IbcTSK4OQVkUZENR7WfpNd9dOhsf/wB4/rruhJSVo4pRcXTLA6nVb1bVDICTqhOpOspDpAVd9CzS6ieWtKPUd7gjOewH9/Gk3SsaV6MPV9y7MEVMlq2ayKN8dueO/wDTXK7iJi7WCo5FGiO9g33v+3PnXYemKTEGbu9lqvjkgdNfAW9EDYqXBwB6ro8gkijwePuL41CMm3ZV41RyHpfobOSGyjXjk2xB4IGJ5vj7eNN/VtsVjjTJ2CgirJKkcHp7VweO1a6WORe6EBqAJ8cKrAL3FEVfx86F9UVSOlwD3JYkDlf5iBxZNfPJ1u2Z4JI4DdRITQIdBlRaqILG78gkBfONHTfaCZLidht3RGCtXKswUg43i1Ag3l2PmzpfuNonuyRyFDhZ5BZJCqg4IVB5IsX2FkEXqfUNsI1Es2IDKiNG+TEJIvCDnI4/TkfgV3rW2rRJOnZ1O23UrqHZQ7F2x9xPazNFgbskgMo6h54++id9MubqzKGhTNeXYDIOpLCiRVEXfjjudcF+KJN5A0UkLoF9pY1eBRQVbOKsVBPLEX9qPI10XovqRZY4yPbm9lKkItXNZOvUbLcCx8EkalKBeE/kL9Z2kjNCYVzVBiyhrjywFk2wIoeSSeK7miR6js5ZlCFcFZcicrp7DkFSQastx2Fazn38ilvZdDgy5CRiCyuqGixHS5tsRz27aMi9xsxTpiRg4kyBBGVlTYBaiD21MqY7KBsmb21BC4h8xIZbLMGNmgoLnpPPxpf+GpdwWlXcI5VadSUU8jpxiNqpFEEcGsa0TNjhK4ikRXBVkIxIolfdRhyAoOQFG+PjW0bwoyQl1LBhj+XiXwDhijdgwKmyQFFkVfOmkJsG3Xp0cs/vRzcRq4kMfdHKuBbMQMV4/oP8wGmMOwZfc9olBmKuYYEBSg4QfC1QyNnQ8ezgjQEoYg7scmItUJTJbsEnHIeaysXrbab33FSRmKSMzxIh6h7gfMBr5JYV1fqb7adILZ7ZbJo4xtyWVWQ04YZIIQhCu4u/5gTdm2PI0JF6zt3d1eUZMgUUGjkZkogxyFuCW55K9h550w9NDvG5fplf3gyA8gKVF4+QuOP/AOXk64v0v0J9xLKSy0pUlsjiAbFHjzX7aaizEpI6SbfJIUQmZHdQ6s2RpTGSDKqkAqrFRYrm/Nk57D343O3nZSgpI2ljoFgqL00AXtbOV2OLPBphvZ4dokJeWKFwoUi8EdEDflktbKOpipsAsovVTFP72EaR/wALIvTIMnkzoY+9k/IxJN32I861Riy+zgdPdhUsQDaAMnu4WVrrtupmPJ4XxXA17aeoF2RsleKYMyFqRlqziuBPvv0gYqAVxc+aKjbfi2H3WWRD+X70mbJ7aQxsQFJtiWvKgKuyK4JOjY4oXjR0hY0ucRVi7iSTLNUy6wK4HbpUDjgHSQuXwTAUSP21vJ1pBMQjtRe/ywlBlONV4JvtRlNllI9DJfdGGRIlZfIYyEswUCrsDn73oPZPgCGmjjMP5kZmctyxIp1yytemyK5Jv5052cIkYJP7by+3ZwIpkOIBZOGILBW8c1+ulxroSfLsCkkISUAF7cjD23RuLQEkysXA+nIHsO3Oskd1jC17Ukj8lF6LRUSmH8gKLVi+R25023gwVpmcOAVw4dh2fgKqtXJHVzxoH0uMFmICyRP/ACIuVTLjK1mxiQV+B3ArU3HwUTN32YhDi/cZy2ALCJkUMWIV/LE2QxABN/5uQ9+oxcAhVsMAyqvtyqmTZjPzbdvhh8UzejE93RDf46Kw6rcW3AKWB3F0O3HAm+2uUadIUkWyhSDYKNklcGigPHV2+NYml4KQlsXfhWf2t5RrGYYtVkBh9Nkn5FXQu9fQ9fKN5O4kc44shUry1MayVkvvwBwR419S2s4kRXHZlDD9xej0sqbh/R+qj1I3A17Xhr2u05Bcx0PK2tm0LOdIBbvZK1z3rU/Rz2yF32qj3073zaQepxZIR3rn9xqeRXFopjdSTHvpEgaFQGoCh3IYC/ni+K/rpoj1d8mrJHauLrk/7DXO/h/cqURbGVef5rPj7dr/AE8aZPvCvTicqP088i/P6k99c0JaOiS2MMyQaKgEc2TZJ5rsaFEf7cd9Yep7YhZSq1cbY8UA2PdmBo81XN/tod9ytGxX6fcXyPB50j9T3MsbiSMlQ9IWDElj3AbnxR5Hbn96wleiWRUrB5okgMbSFZopdtIyiNclYsB7bDjPuoYGv5m70ND+qfincZR4oCuUa1MifUylDKAlKFtvJApRzybCT1CWJZWjcWaBDqHKlCSAOOkAkihxR7ajd+o7iZF91swkrFXZAQQ1kxsaohbHSK7c66DmsK2paP2tvuEIWV3AZZjUPWFzKFOcsKUlyvUOKokLbNvYzM8KmRY7oFcyslmzajkAAjuLH7a2DOZnllVPytv0hgEVUb28b9slCSQygcUtfFaEl9RA61BjyPUQatyewxGIAJsCvn50gs6SD1mKXJZhhkEZ0GTODZxIOVkBsaFHt2400l3iwMsjytgDizYLICVLKQyhrWrNkC/H6ct+G/SveIBd2WNOrErmxsNbE8rkAb7d9dH+KfT4UX+IlaUxFMWCkFEQqTaoO5sKOK799YaSKRk2gP0z8RJuJXjZZ0dxiPbCNca9RKi+QVxo+L5PGiXf3pcZbVoy5R0dVfJ4gMVjdQzMbs0aJqj3sL0X1Hbpce3WOORYwwM4Cl4pAlMWDkqoLgY82RdqdO02wGKqUQhmK/zyMoCrRJs/SWGQugPkaT0ajb7MU2wFt7SiTJ1XOSkeS5HJA/lIC5qT1UaPK1phCgDGRYgZMBIwY5N0AAe2o+lji/JoWRzXToHf7icSRXAGT+Iq3tsCbKuD5FWtEcXZIrXvRdmwr3InWUBmNOAMRKWEbU4EnF9Z4B4PbU1dlXRvG7FodyVCBYmpSSgylMZ9sqHPUVCsCb5vjvqfStmIC+2MjSLbBPcACRxkpwQFSyVkX6iTYPwNUO/24fBQtmVYmJUi5Y0/LVjdUyFlF0DfwTrL0jdzyxx+5DNExkYMqKghIjlyMhLHpzbpI5JJFWtnVEmSdNnJfjbZCcRxRfl+wjZI7M5MacKUNMZCeo8+OSedMYf/AKiPclJEnuhAgOAaJ0vIJdCMovucEAX5vR+5lCLFEjhZfbbGR1Oa4xOGmkD817hUjKwRxpzGhMU/txhG6RHKvWZc6VXYiyf0JPYEnnjfgnuyiHJcECyOHRHmKiQEQAtc6hwVYG05vqYEKQNYSwsGKvE+MmEh9j3YwrLdCRgRiLIYlsQcRweRpV6D+G0gjrLcIscrtLJiT/EPEyEUASzJ0tS0S3ySSdOd5LhC8ixyTD3VtGTE40qBlQ/SoHAJ4AORHkZZpFG9N28km3SeCGWRUsSG3TlyQBQAcklrsjnnkkaYx7AZl2WFZysihhTGSImlHATqCLR4qx5Glm6hWM2/s4lG9uKUBQJDZVVC/wAtqpYm+fFG9HbTcSFcSokVAi3CMnnbBTISD3UF64NmmP20WFFZ58WtpXVLtBjmsZAUAyKtlUIBI7Ym+rwd9hGAFwVVZ+0gKYyZhmPcm2F0f5r+2hd1LGZI5liAkRAAXcBzdUpIbg9RoMDfyNHbmJnlCo7gqozUWrW4YAgjoYg9x44Os2api/ahfaKx3HJeXssOUW+4yNfQG6vFnzrKXcyGQY+1hG/UHAsx4xgdQFZBmYY8HtzV6aiRAqn3S30pibZWdjjiDiGu7714Pk6rtWVeoqVHXkq3ghVjd+LObZX26hrDWjXk4/1OOlylKlgFsx1g4zKqVai/laU/P210/wCBt/I6lCLjUAgngozX0qK6geT4r73pN6nBcR4VCJVoxAMsiMxxFVaq1g+a4rQu19FmnoxZLHwCS2NEM92AbIxIP3B1DFrKXy7xf0+njVtB+m7b2owhdnq+pjZ58D4A7AaL16COIWtoSYaLOsZF0DEu7j0onjOukmj0t3MekBye4XA2QSLyoWCGHlSCDz2IvkatF+L41VvcyBs8KtuLvlWoCxweR+50fv4uNch6rs+5A1CeNXZaM3VHXelbySdTKQRHXSzENI/Js8ABRxQ55/bkiXYySLiGQMSaBa2pSOSl3R6uxH99V2sFRJFF0mlVSSoHCh+onsDzd/JH3059kBB2Q5KGZ8qJVupSQbqixF8eRoxGchyPrDxRlGd1cy2GEIHLsVKMhYcORVg3jzdA6VbvfqOnbl5IpJ8SUD0JeEDMpsi2BNCxya8DXSeo+sQPu4pTGZWicNEQSi4ExRiQ80cQzUox5UX40u9a9TChoaYyNIkazIIo3yZiACQpZlEZA7jx8auQBzsuGC1KsYGci2yHIAi2IAyN9qBu+NY7WELKI8FZyrkRyhlVDHiBmSQAA1efPGg1ne5AoxVSOog4DHhBn2BKgjjse+t956e6Yuij8k2yVSvHfViRwb8EE3YIvQIaekbiIz5BFhllST3ASTGqxspDp9NhgyrRbux+OXbukcwidZhA5xv3DKjKbIVUBJUWxW6BFX4vSeDYrNipQqZGZoypDMiIelEB4uwvJPdOL4OmyLuP4f25yryq0g98KMYirClKLRLEEBb8k/umaRaDYiPcxydCXjtwsasxUKrOEJN49ICX5xU/GtPSvU5ZpSscTRwx1GJpAzPKwvEfyj/qFiD2IFWdK/QfV5pv4uWBI9uGERR90KSTc9V2wIFVQHftzZ0x3kG4O5kkO5L7csoWKIlmEkOLsqYcg3kCTwb50maQ4giYO8pcHKLivctOFboUjzRJAA+B2rUemK2RkmwLMQY2jqigjNFgBQJGfcDm/sNKPRvUY9wkco9yOUtiqvkxRlVwQOAhJVXa6qydNYWSQKVUsre4ckEl/WGr6eAQG7+TwDY1FqnounaFm1UDCRGfdLJkGbqzeIo4ZCnT9IWC3IvregPHRbiORmEhcxsFkGQoRliSiBlLW6i2agbNL2oDSXbMTuGZoY4tvHEAgCKHLTIrMokJGIPY/wCrHzqPw7tGgBRhkW3EoDyAn21SIyZBOO7M119+/GqJ6J0Mdx6csjRFiZCqpUjY9dI4Dpj2Fs1r5zPfsfTzRArioLRMCRFIEMYbCrX6TYofoT2yojbZP4eofdYvI35Q6sXXEMyo1fl2zWD9uO/PpN0MZPbiMiRB1ZA6kGrLAKObDEWTRoWL50NsSSNdnE7vMJCntkhYVICTMMbADKwohixVcbF53pf6hDI7LLD77tRiCyExhFIILFeY2dxmTI3ONWBxonayTN7pcQkCJDDdFV3BRgQbsCQSfPPb50l3nryxNHHIfc3sohUGIhUS0IJscAK5LGjzdAjHh9i6OihgCtghQREnNOXdScugMFZQguO7A/l5F82jRWLgyERlQIwrMI0UCnXEsBbOKuia58nQ0LIykxM2IdgMmDCrag4ayBkxeu9kXzWjRCDzzfxkQKLEgUPPP/GpznRuEbPTYhcVABKV+WvIF9IjLdNmuzdq7gc69JLGoQ4yozSZYxZe9SlgRIVu16g2JJ4ur1RJVbjkXf8ApvwSpPjm9XXcMKLNIAt8qRi18W6qOrw3xZbU4zTZSUaMzvcVZZJJOg2HYoS6GRyyktfC44sRZAAP21rudwuSjkFjIvDMB03ZRKIKk4gE9wQb8a2WIFvcxVpOk2w4QBiDSluFoXS1Yvua0BI4UO7CjRjDO+TMiqapwARlZarPF+Sdbb0ZS2KfWN2I5FhFqJIz2VQowIAzPgdQAH2N9611X4TUfwykCgxJH6fSK4HHTr5xY3MqezHIHelF9HTx1Mt2q9PY80uvrGy24jRUXsqhR+w/8OpYI/6X8Fc0qgkFDVtUB1bXccYBrNxrS9QdAAsi6X7mPTV10HuV0DOc3kR50i3W3766feDSXcR3pMaGOyS0jtcrUCgoY0ek0CaNi154/vrLdTbhjLRQRqlBUZXPA5YN3r6VA+ctG+mMQigDKkojzjY+n79+PPOsYvWMgX9rsOnNeSxYq6gYjgBZOk8rxzqOPpm8nZxuy2ch2iOGJR0c5sGXETTKy2w4DKYkGHIpj/m1c+mzTMI4kBU524sooZDTOQvSy/fn410m29RSKNB7QCyE5oys3thY8w5PxbHpIolOKu9b7MqI4jADIsitKC8hh6lZsWdo2AUSCqIHcDjwLWR4iB44tuu1Ihklidc2KMmJnVAG9xRchFNITeP748F+obz2trHJC2QjlOLKjEH3FVgQ5rOgzqK4FDsRpjuXkePCQwTu0ckg5VajLMLyRacqoHSo7g8m60NvhONxtXoHb+26ywinAJBa8DYY4FKahX7nRYUPdqi4oUAxqJlKB1EjOpRiyFCq/TmWRrBVSe3Jm19JigmfcKr+63cMaXJituAaFswstZ/40hm32csAVXmSMswcn28clWvYQANwM1xJJq+T539Nfb7qpvqOTEJJkjIDywAaiBf63Z8aTZpGey9ZxgVJIkkO2kCSx2shVuUYxkUGsMSL5o13saI9PaCNFObQGfcXhJjk0kisMVJGK8AeOPPcaM3kSYsUVGkiVmVCcAy2soFRkBnBVe4NZcd+VXq34e20sschWSE3GxVgGiysNiCCQjE+AfH30n8jRpswNrQklmaNkEQyBZkEdg5YdsiQCwHNi/Ortv4ImWCR8AMWhLBfYLsSyU4Tiias4hcR3OqbeKQu0YswTSy+6uQbobIAK+XSxcxEVfkHzo2dhNEAUU07BgwPJhcEEqpAamiXg8EUL8ay2u2NX0gJBMIVO73aq2J9zOOJkXJmYFRn1YELiw5PT8kabR7RoyCiqHZmkK2XYSOyJI2fIPQ44qhke+l++3EI3CkxBmOU6kI8je8ocFm5pfFAtVmxRW9Fw+pAhCiyyZVRGTALK1hmy4IqjZPHbi9CHZG9j9hWcmSLO2kcEB1egEEaC8iSaxXikH6at6VtlWPDbFbctKDISGRlcfUFpmN8E8DjkHtrOBMdx7gk3FNWIkYNGT3XDgkUqtd3ZPfUuiS7l1BkdkVVmBd2ip6IRFvHOrY2LHHPbSuw6FkH4k/Jl3LkRQkltupGMk0aKcmkRciweTLnviAQOx1o/om3r3o7jdECQtKSwijXNlQqtFFC0TzfWVuxwXu482ETEsssbI6knARphYSM3iXLrZ5pfk6ruInZEEWMcrFUkcYp7YjuVlX7X0KB275XrVmas56TYvFEfdkWJwZ4o3ZSyvJK6KJcRfYCsiekm+2ul9OyjLAlWpS4ZSSpQqCGBPBF3R7UP1rGH2yWJRf4dhl7pYgkv/01AtXvNSe7EAedb/wJHc5LJKHLLVBcmZaHHQvA+nvXHJrM6khxTiLfX7CVEpBUoSyjhaFc125I/roJvVSB1qCldRBohuOQeMR+t/prpvYDA48qUC2b5ACla+eSedW2/paj+Ua5oRUkdEpOLOY2nq1MoaRqqsnKVz1Xytn4HHNDSubczTTCPbRM0mQJkk5cCipOBHR4FtQrX0QeiQH6okP6j73/AL6YbfbqgpFVR8KoUf2GtrA/IPMl0hR+Gfw6NuM3OUpFXdhRXa/J+W/proV1QDV110wioqkQnJydsuNWB1QatrZMCI1B1bUHQBm2g9xox9CbjQMRbzSxxpnKQVtRQ8cVx+njS5hpDDtvIFAkdgojAJ5rgck8EUfpGV/tzoqTrBd3NATMoLMFVQzElkoHhBwQK/XSpRz8A/V25Bo8/HHx48dtB+vTOrxLK8rjIykyIhCIw9kBe95Elq8q1edQw7RTLpnR7SKJUTcxyCSMqtuMWIJICkCuU5AKgXwPuND+mej+1EoicHAyvF7owRVbIDGlBwydhV0FrsQDrmdqhhYOwkjYTEupsAlSpDx/6WtSA3Yg+b03/wDuBpHGbLGhlSxQNRoxJD2DXBux9j21YlZEnqMKzQo0kg3G0OMhUDgFVUiqAZXVO4HBVfnWUO9UfnF5HnCYAsDifpKhAvCdTFQTxRr9SPWiDGs6opb3pB7yBo7aMFI/dHdwygdYB/bi1vpryFZpIgEqN/pVeceQG7fznvXH66BMY+mbyQvKgQtmqN7krAe23LADuCRQAP8Ap/XWn8M25gYOQd0ilFZ1Cy45AW5+k1R5rkX83rnvR9lMsULM5kZB7UgDEYhuv3B/1D0BRXNk66PazIBkZUR2CRmQBo5Nw+a8HEghSGACE2tjxdgkV3+2ZYopY1TbTRSFnaVbBxjCrkUFlW6Rxjw1V40Tupo54WSOYxGQrIfa5cs5IOcbEOULKzWKAA+BrWLaIfb/AIVlRQxiY4iRHN+4nuksrAowPApgzCjQJGu4xkZAZA/tH3VeQrJgqOYw6EA9VlwSwsC+5F6DXQC2yMbSyQNFLk8QQZIjARKjpnJIwDlmLXiDYfgg86X+p+qpAm3g3CyRGVlTpHXDIr/UWe7BsUFu8W5rsbv3Xpih/ImR5A9MsssMUozJhYqbWQspr6RZHFVq6LHCzblSTLgIWprARZCeoL9BHAyNeLvnQFhWx3Ui5I0RLoGKstYkMikWl5g/SnzlXGgtnGzTSD2JIoxg/P5TOaGYC5EkCgp4AJOQ++Xq/rKwK6ZtBFBHEocq0ilmBoRkn83gC5MeLJFkA6PhRk28LBvdcKjckrHKzkU3uFCSxDeasrkavSofkDHqDRxn2Y2m6uorIXAzxxxkawyi6Ir/APW605MrkxflqjmndGYJiuDL14kqWzxFGxxdDHSr1X0nce0E9PwjIlLy+5eEorNVpsryYUeQeAO2tPU4Lw92QK9yoI0OMDyPHhJkGF9JWQi8vHPB0AGO8TlJZDkEDOoXleC0bsAB1EEhe5/lN6XzbQ0zSbmR0yDFlxQsGKkIq1RUFmrzZFmhxisUWzVRtYwxkkCxKrv1vIFFPkCKMZZmc1wOAONNHdSwqixIUY8kxutlhHVAY+Souq8XpeTS6CNgyNCzYMzRuuSBg5V4CAosEKBxkQvHPY60bauJASQ6BZbJGTFi5xpvAxYDsPp+2lULH8t2RY5GGbWWAGROXVZtlAUsMQeDRHgiQvheQsqHtWY2MaHJo42bINgcfOsSejcY7DvRoTjVlsQFsirx47aaqmsfTYwIwRXPJo3/AH0YBpYI1EMruRRV1etWA17VqJWeGrDUakaYi2p1A1OmIE1B1J1U6AKNoWfRbaGm0DEu7GlTjnTfeaUyjSAMjcewzcEqCBXfyefngEaVb3eygIsqICXOMgs8IVKV3HcX9v66PjgtVJFgNZ4vgiv6ci+P+dZ+4PaBMa4qRRNh1yyv2x3ugxIHazwL1z432VyWIvUd2WzkkUsAzMz8EWiUxVO3Pfv5HHGvKpKNklKWUCRuKOJ6Cv1L0kGyKFa1GzQwv7yh3ATpVS6SOMi9AmvLEAA3yK7a12Ho4kdijYciywUhe/Sykg0aIFauRDZB/EOu2hB/J9wRg17bIMXXqUswtVIJIHJHHF69vNxIElV2RY1Ct/hLGWjcqFUmziCSSL+RdGtMdp+G1g9zFi30mN5AJCrMzM1k9o8mRf3F+dc5PKyzo0lNIqFVHIcIECGNgptu1MQBfcHgaQzBncKoGQPJ6AoyLFQCTkTamuA38x78ae+kSx4oHkaUlaVCmRR8zld9jioFsQBlzXfXKcsxyT27sKglEqvYUGiwBJBDeLAI7nRsO6kTK5Cim0ZrQEq1GgxU8Uaqrod++iwo7bcQcOYPbXcKzDBHWPISYrk45xfEAh+CKHYMy6VzJ7o9z2kjnVJkx98kJmnuAPInGMgZzRsA9iO2sofU5TR3EThpD7YVC0wYNISHeEXGo4KlmYEi6AABDMPIfKd8T7QfbN0lGTINZR8EH1FrBApQQSxioTLE6fw8ZiUJYtWtZGQNIAx5JAw4YX1fcaaekbyF8gJEIZnEokiVmcF+xAIPGS8kUMvNHWUO5LOzwxq+RYOrCVXChVZqQqQSxVQWDDImPvoGHbskzyANGFkUqGWMOonUDkuuJCm1xJ8Gu+gyN/URtjHKu6hjaONkFlXwVChwBdY+/BJ4IF9+b0NuGi2MMc0YllQlVsOxuNlItYwQGAXGukUCCTqsO4YSsPbRFdk9mWIMygqVVQyFLs/DZKvTX2JDw8+5IDECjKJJMV6gVU9ZyUFiwxv+YGhVgGe3gmZVljyielZI2VP5lGfJPUVABo9h41Te+opAohVlJCg5EPII1cK5yc89QLUt897HGrJCYQ5ikjYYqCAYh7brVoZMrUFTZoNWJPJIud60O4XFlTqnUMHboVhYpJFoyAgNxxweaArQBj6LtpIVQNN9dUlFnGS4qg5ZAt055vsDxzouTanNnU5n3jj+WEKo7KwBc/WqK7/a6B+gkBeuJIICgrGQPFZRY1VqZFpQFfIllXGyOkdwNGpG2PthlDoCpUK5VgoZ+lQR1Zk2QecR+hyzSdMIg2+KKF+lAKCKSxiQUV54P8ote9/fQ8GADV3uqe7CmNCoHJAOOHyLVtQ+7KB1DCXcKl8/le5jyTiGxVhTWQOLHHcazR7ybipEDdJ6lbqVhkL5tS1ivq+2o5JVHRaCt7Oj9KSok88d/m/J/XRY0N6f/hqPgaJGqYl9i/RPJ7mTr2vVqRqxI9WpA1OvVoAnXtQNToECHVTq51Q6BlToWfRR0PONAxLvdKpdNd6NKJdIaGiIyFiBkCAACwSzyeD9ziNBbb05moWWVeUJNAswEQZrJCkZ/UASCv30w28Ks/JxLUQAxshVUjBa79PggHzehN3uGaJwC1hWbEMpKNd3z37Hps+e/A1y4dItlL78mT2IUSPJnLuDiZvbDMC9rQa6DWavE9u+pjkjSaNCP5pSyMACqSKjBmK2MFJNg86XbzbyyVM2WXZrU+2EB6QgBPtkg/SbF8ceDGmG5MYKHhAntghWTJbDKCRmAyAYknu3J10WQAvSPVP4dz/EzuxTIBulkzLZZc0Ql0eKHAuq0P6hHFPNkVYLHGSjxscxIt91PDKeTYs8/Gid5MvU9KGMo+lSrUbDlKIXgLWJ734N639P2Kq3u3GqKHZWKgSAYJSolFeb5/oPnQIUbnZM0cEn8OkiYoWeMKxFjIvMCAS9hgaHNHtwNZelwQqhZKWML7p9/NCoVfzAo5oHkrz2PkHXTenQYsv8MlK7MJmNXGxjIS0Ip2tg3fFgT0jwt3O7iPJDLOU9t83OOSgN+WCSoIIsj4v7aKGNt7MIIH3BMrqgyWNMbVQAoK4MRiT1F/mzVZArfS/VYtxtpH6va9rJwA6GIEYuA9BXFhyceVrmuALfh+Ywxokij23Y+3QLElz7TkEH3KxdqNGzY0WPU4I5AqMwilY8e5jj9IEUcdUikDtyaLea0wsWers24jDMrxtCe7PysYC2SQaYs1MGBP0kEg9/Osv8NKGkjdHzDs7H3iHJoNdkULqrumNDVkeD2p4zBUuBFOVcMkjgkHzXC2a5J5ur0DBt9vMF94gsA2IW4XBXErdEJRBIAN/T99BmzDdb5HiVsEeWNTESw6TGAFjdlv8AxBYINjxx3oxPWwUT3EgwElSZIzklsmxjtgTwtjLIUpuq0f6w0IT2gwUuqEKcQEEZORBA7m8So+PgVpfs4UQwiIBmyBmZCrUVxJaJmUAqeSF5rmyeNAgyL1ZHQe+txt9EbFVUWDyEA/MThuR1WRdg8MNl6oDHlwiBUEYxV2Xw2ALGukkUCQOKAuilnjYuSYzJFWWJf2xk4LfSnVYzY4DCjzYqtefdKoPtwNeLrQV2qQggkDIg2pP1V1eeK0DTof7z1CF8aLkySR2tMOI2NFixI4rjEryB251nFvoty01RCswwU9buBkOqLIEBrY8AiiL50l3UaELEszEiLF5QM7ZgSGxCg8gYk8Ysx1O62iLJkA1+2sYkyW1jUAKOlR9Qsk/oO96y2bQ73UyMfedWVlUYuhAK5c80Twgtm48keNa7HaqZAoAKuOQKAoAWRQ48dzpX6e7Nkz5K+TEjg8gnsBYBo/SP83xrovw7t+XkNkkhQf8ASOof2YD9tQnG5JF4SaTY7HHbtqw1UasNdKIMnUjUaka0ZLDU6jU6YHhqde17QIFfWROtmGsmGkModYSnW7awk0DFm7XSmWDnvWnW5Glso0mNFtoqAAlxmocgck4kBbA78AeOw1ESlIwtvITiZO9fVTY2Mf8AKe/PB76FyKlmWycDwvLcGwyg8Ejk15F/FaP2kn5qK1H8otlRAL2g4Xtzzxditca+2TRd/ck0A+pSS4r7dMFeyB2kNDEtbYmiQR2uiO/cne+05ykZ1mA5e6GJUteXAr6aFePOgfVpAF5qPJQLRu4UmqvpI5+/LH40C8n0Ot0aoFTiAoA7k9XF/N+KA1aMk9EpRa2H73drieQwRmoUSvtY+eSe9kEUQSbvVlaKRQIwJGZAf525PJtVIycD9+3xpCsmJ4NHntxZPPb9daRS4tkCVa7sGjY4v9f01swOdxszO8ZQOGTmk6JKRgQSOxIB4Yc99EelbGLmNiJE6RKCiFUZswB3otfwOB+o1XaiORQpZizEkmhlwqrWXcqfjt51hDt5MZI2pox2bFTYu1BHJBIoEj7+NOwNPQolgVF9v2YxkQZExYW9scTyWsAhwSAMqUk6Ww7xtxJYCKoaipTMlBdZNdt85EX/AMGCFpEZSBIWBAM1sqqK7irBF9J1gfSxQKKGFWcR9JPScQeV55qybA/TRaFt9Eb5xJEkMTNnG8ho0oju1BBAHcj5IoHyNBR+nTInue2GUrk5ampcsR5NtkO1fH7OATuFjBMhaNXDHKgVBtQOwBpvHJvz4A3G2ZQPayEcuAbIoTZAYh8UB70Rd/Y6dmWvJYrK+3QiYj28j0YYZtItK4q2JZ6xvyO3fXtntgts2S2GYqxWgSAKViPy6xI/8Gtz6U6suAdnsnJnAQBV4sd7NFfN0vbQ+52Te5bWnA4As9jyoviyK8djo7FtDDYb7JEYLhiX+srLTuWBL9zQXmuw/wBsPUIzFj7VGXpZlZqCQCxcYHNEk0SB/wAaYbeKVoigVcjWLEUKTJyhbuWKEcm+b+1XPqMaohUZFgSvEjqtMKUALSoMT09udLo1ti+dFFh4UWXIFbdiykiwWxPYWSARXn76q3p6hR7T4yIcWJPuBVjIJKtQDFs1J5uwf8ujd3KSQ1mIRcuy+1iyYhSGy7WLUCj9QANgHWm/m95ZGtq6f8v5dsxOIKkoSAGLmzzyRS6TY1EE9OgUW3V1AsaUlacsB+jGuT3+eDx1noy1Co/uPP3/AH1zMrk4hGVlGATEs+Q8hjfIHgmuP311uzixRV/yqB+4HP8AfUoy5ZP0X48cZuNWGqrq2ukiyw17UDU6BFteGoGp0wJ1Oq6nQIGkcCgSATwL8miaHzwCdVI1o2qnSGYNrFholtZsNAwCaPQE0OnLroZ4wdIBFNAfGsmmYcm/1UAE/wDy/wA2njwjQ0m3GsTgpLZuM2ujmN1K2Qyskc5X889uSf6jWm131IQTV8EgiyL+K7Vd3pludouls2yXUVjoq52RsGiV2LlHQihyPqJvkeBV8/J0DuZR7oWNRgTQ6uQK8/qfv5GiDs11T+EXVLJcQ/bs8IfKPLnoC8klVDMxNilJYAVdV99EbXdstqZGZ6v6UCux5OIA5N80T8jS8lqxLkgeDz8f1/fWEkV8Fif31hqTZRcUhttt2QSC/csAcCBfen4pbph4HfzrUeoJdRyK3zGCOkjtyeoVz3s/bSQKRdOwur5Pg2P76zMN9zzffz3PnvrPGXyO4/A9G+jF5XktHgrXYMOokCjyaH/uNtvY8yFlY9i6swauAoIBUsD1HgHH+mk0URBBDHgk/uRyf1NnVtyzMa6R98AT/f476ylNdDfB9jaHcSgJyQXYs7e4QqYrXtgj604arFj7a2M5VSFYEsoFPwA13k+PjKueTZ76SSQXy3J57WvejyAef+51R9vl5ofA4H7/AD++tqUzDjDs6D1H1YBVJWlL9RHTjYF5o1fFcWTYoedL9x6m2P5YaSTLHGSo1As+MesClHFHvzoaGFh2dhx8nsPF6Ki2V93b+t/73rScvImkCruziwIkYLmpZrjJB5OH0Y9QTsQDV+Oc45We0/lGI9sAEuaB6mA55x6RXk3p1D+HUY27swsGqXgg2Oavg6eenelxRcovPyeT/wBv209szSQF6V6Q2QLrioApLBAoVQA/uT+mulXWajWq63CCj0Eptlxqw1UauNUJntTqNTpgerVhqupGgCde17Xt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6" name="AutoShape 4" descr="data:image/jpeg;base64,/9j/4AAQSkZJRgABAQAAAQABAAD/2wCEAAkGBxQTEhUUEhQVFRUXFhkaFxgVGBgWFxkVFxgWGB0cFRgdHSggGhwlHBgYITEhJSkrLi4vHx8zOTMtNygtLiwBCgoKDg0OGhAQGy8kICUsLCw0LCwsLCwsLCwsLCwsLCwsLCwsLCwsLCwsLCwsLCwsLCwsLCwsLCwsLCwsLCwsLP/AABEIAL0BCwMBIgACEQEDEQH/xAAbAAACAwEBAQAAAAAAAAAAAAAEBQECAwYAB//EADsQAAICAQMDAwIEBAUEAQUBAAECAxESAAQhIjFBBRNRMmEGI3GBFEKRoTNSYrHBU+Hw8XIVFoKS0Qf/xAAZAQADAQEBAAAAAAAAAAAAAAAAAQMCBAX/xAAmEQACAgICAQMFAQEAAAAAAAAAAQIRAyESMUEEMlETImFxgSMU/9oADAMBAAIRAxEAPwD6zqNe1F6yMnXtRevHTA8Tr16jUXpASDqQdVvXstAF9ToeTdKvdlH6kaWbv8TQo2IYM3wCKs9v/XnxrDnFds0oSfSHg1F64/f+tNN0RyonULIyLUvJCix3AuyeB4OgJ5dy65baWwGAt2sMOm6KMSpHJIIvxxqf1l4RVYX5Z396gtrjNl6ruYyglBkBSyUcOrEAZBcgCCpI7XwfGr7rezuCWSQLi3Si5n+WuVNeT5PN88cn1/wH0fydSd6mWOQy+NJ/XvxB7QIXuKs0TV/A+dLI4KyyeQKAD9RoAEg80cTfjI+PudES+nxsFJDuB1jm1YkcZ8UB8E9+NTlllJV0UjjjF32c16rvpC7PLmwWPK6YX7gZVAokJQPx35+NE+l+jLLhMFKllBANv+WCo6Q3AJognnggir0/gPvFop46+FFjIGzVg8MMQbHgHRLKuOIaqskgDpVe1A+AO/6HUuBTn4OXl9PrqiqzZwUKQWOJDk8MRyRV0BkbGsGV4yXD2Mx7TL3CUg+kdjd8g67B3jkKhxG48Ylu9GwKHJxZuL+fjSmL0qrjWVVdexAJUDIkZA+ePk6zKBpT+R9+G/UGniLNRo1kPP6jt8aYybpF+plB/XXGfwrpnUhW65ClQG7FiuQ4I7V2I51SSBlsdyO10CTV8nwPHA/rrf8A0SjGqJvBGUrs7tGuiOQexHxqSdcJ7s9YdYUg9iCvBPi7PH21f0nftDJizUmXWD2/UA8j+/Fa0vWdWjL9Lp0zt8tYzx2P9tBbX1eB2KrKpa+xsX+lgX+2iffBvnj5/TXUpxktM5nFrtFYIiLHBH/OthZsWL7axiksn+mrnk88n9dAF0hsAWeNTRy4orXbUl+LsUO//fVcARj4Io9vP/vTEEDUjWcMWKhbJAFWxLHj5J5P6nWta0ItetAdZAaoYhoAy17Ua9pgevXidQdVJ0ASW1QvqrtoeSXQBu0uud/FvrDRIqo2LE8n/T2+Pn41v6n6ukItzzRIHyR4B18+3/qXvks/VlygogjEq3yDVqDVHgXrE1ehqXHY29KUyvk5LcnFg3HGINdPgc0BYPFnTVtrHCtRoH91yrlSS7FiRySScATV2ayJ4rSP0HcWsvJUORg4ByYgLYc1dXwKHIxIPnXQ7eEFREWiu+yHAiLIsALFsKxBN8n41zTikzoxzcls22MccIEMSBQVLnksKBx5LEnmzR8C9ZbiEM6xrgOXNMCWXEggpGpHkgG25y5vtqBK5yD9PLIrHhrIFMhA+MzVXYHgcZ76XEBo0aQhlU9zQZ8iWJBAvv8AHPjWChaSEII/cJkx5JKIqhjyWqugkkkAk/217Z7oSDqZgL6XWUENivGL9hfPSavsB8TNMkQZ3DCO6a7AthllwO+XF/b73qnpgVgMVRVcDERClN0OOk/Vye3Y86fbAO229UD2mLOK7yXn9R5bjn9+OQPucYdtGkwdfpe1r6V++ZBA8g3z/tqmylpVMa1jxQLEEqn8ps3ZHA7fVzyANPT43sgupotQsKQjAgR15BxFNwdFCC4pJMjE6e4hJFnO8RRt74IPONjkG74Osz6m9+1GyGQEMA2Qj9sgEASGuTYF8+dY7SD/AAqXGNm5U5CmzcquLGigZnsWR2rjW8G7ZXRS4cctkXAbIO5wA5L9yASR3sdtaSEEbneBH5VTXGS45crzXHSRweW8+eNZy5ksqXkMKLVyGNkA0bI7AkEc/fVw/K54D8oe4GJWlZmDZKeDVVZ5/qNVmYMTWb+4pGKCgvORZJB3Ycd2qhxRFaHGxXRG3mBVXyci2ALDA5DuHXhRXz+41m21lU/V5W2kBaxjzZTAKR8Gx2/fE5qxQI4WRWKOLkJNKwDjunBa7NEV3vWU0kQmeB2BYKuCoXZnbktaY4sRVivAv9McLHyoJ20ikHEo1k2V5u+L5PTdE+dYt6avNBlDOWpGKjK+zDvz8UQK+NbrQLCKOkOasyqqrmPPB4FqvBGs93GrcDI5UFKlsWNeGQ/HganKNG1JnPeqbRIjGQ+IJc8t3Nj9gQTYAPzx4002n4hP0NTsvBphlx3v7/Y/11rvsWCkSSKoGNKRg1cjMuPsRmPgjQ/q6iNSWidgTbtGE5b5ZT3NUCeLoaVOPtNclJVNHSbLeB6wYGvHYj9Ro3bmzVUa1892kdxrJtsyFcBgcskHc4LZs/of07Vo/afiHdR0sntsbIprDELQJUkA3z+larH1Fe5Engv2s7lErzwO/wD31vGKP20k9C9ei3Fhelx3WwQfnEj6gNPL/wDPtrqhJSVo55RcXTNAdSDrM6sraoYNK1Oo1OmAHrx17VSdAiCdUY6ktrN30hmUr6XbibRW4l1x+5/EyvkEFFSR1AnseeB++iwZy/8A/oR3LK0nCoHxjUm3NeY0AN2ASe3APxoj8PbcMirQkZQFWLK8pOksocf4ZIJH6Ht2sqXdM5GTKSBwaohmFdiTrEbCVI/zSHJORcClC+Cp/Sga+RrJmwNUIdSQ6DEFlKteTBQGdsRT97QA13PYU99C9U6QHwSkxDxlqKjkBVNkMGoE8n6jXOg3ZC8zSDJpBZINESWKd+aY4gDE8GhdWdaL6DI6hKVmODEKeQJCRnYFKcQGKfFnWZJNGoNp6HHpfqcLxgpJmY8YjkCiyS/WAC114q6x4F639Q95lURZB1slZFQ5BmLA2R27jvdAH9FvpfoK7M3IWAzVjTZAFhWRWq7ee/Gnu82mZxYZJIGUZEjGlIYqQTVgWOK5HbUGvg6oyvsB9NeeSIF1wZg6yZKSFZCFBCcWrdQIvzd6LW3ALqA31gIxJJPSuTGmKkm6HAvv31aHYN7mWMxyYEAsuPCOtKCwyBAyphwbOrRM6N7hLLiqHEEuoUCjgDSlCuNizXcaKNWUQlEUNKSSqhuwDutKpsg0AQQP83zwSKuURwCrYKtCkYquJCkOVILH+tccc602W1/hvcj9xZHtDJZQMgZg1r3oUCx/zXXF3rPcQq8ZVTQmOeTgKMSVpCRRDccXZ/2ABvFuAJEWCVFFD8tgy1ZtGogFSeygccEWRetHbkx1IhkZXWNgXFgryXIxAI4wuuOSbrQU/qW3eYQ2+US+6/AxLBaoMeo0JMgBVc/ca1faCNUOe4lUqLjjtkJPIJDcWRiK5PB7c2CCX3EkalJ2weeR44iq5srkkqCqjCgoZr+3PatW28vt4qWed41Ad0HUighuoDkguDQvsPJ1lNuFWfbko9P0lAq4RuwdeRWQYiQ3z2B8CtbrFjJGy0FqlKrbszWRddWKi+/9Ob0/0IV7b1IFZoozL0SFqVjLKy5xrkuQAxBFY+QCbrRLeoxNLjMoMqhfcOOX5RAJCWMmU9NhvvxrPcellnE0WUEplYghRIZlSMsOe0Yfkksa8XyBq4G49wyEI8D4mOI2JcSUZgpumYXx1HtY7a0k0YbDPUtwyozgBmVSysepSoZSQmPcG1/+XUL0B6RJcLEoI3ckhQZOSuIDIrE48OR8Cgf0J3krxRmh045O0rOGSN1JBxUE5humlBFMPihDk5o4kLVGWkSJgwQFCQwFZzAlGxDfau2k4jTPASK0gZjIqgC3jYuubqFCOFHuMQRXIokfHN9zHHG5xU8WBiWZix46iRYHQO9DnWPpfqbe2JPaMStIAC7o5IItVditIAF7C6+13rL+MLFzI6uzcVWGKt4bE/VVG+PFVrPC1oHOuzBvT8WMsjs0ZQYghgcnYKK54Kk9/tqnqcLBiVXJwM8kIZTjQOQHI7mqoNXe9GpA8LwgIoRnYEBypuiQGD9lruD5v9dZTTldzIzR/wCGq1KA/wCYgUk1VpwVuiPn51h477NqdCHe7WSGVXDMrk90UlSQeMR/I3g5X5Gu/wDwz6sNxEHJX3BQkA7ZV3A8Dv8AvY0h9V9OzjTEABiFKoSENlip5JKjIHyP5fNgLNyzbd2mRvbI67I4dSOQ/Fdwwr/SD99Yi3jlaKSSyRryfRq51pibFHjyPnXNQfi+IbcTSK4OQVkUZENR7WfpNd9dOhsf/wB4/rruhJSVo4pRcXTLA6nVb1bVDICTqhOpOspDpAVd9CzS6ieWtKPUd7gjOewH9/Gk3SsaV6MPV9y7MEVMlq2ayKN8dueO/wDTXK7iJi7WCo5FGiO9g33v+3PnXYemKTEGbu9lqvjkgdNfAW9EDYqXBwB6ro8gkijwePuL41CMm3ZV41RyHpfobOSGyjXjk2xB4IGJ5vj7eNN/VtsVjjTJ2CgirJKkcHp7VweO1a6WORe6EBqAJ8cKrAL3FEVfx86F9UVSOlwD3JYkDlf5iBxZNfPJ1u2Z4JI4DdRITQIdBlRaqILG78gkBfONHTfaCZLidht3RGCtXKswUg43i1Ag3l2PmzpfuNonuyRyFDhZ5BZJCqg4IVB5IsX2FkEXqfUNsI1Es2IDKiNG+TEJIvCDnI4/TkfgV3rW2rRJOnZ1O23UrqHZQ7F2x9xPazNFgbskgMo6h54++id9MubqzKGhTNeXYDIOpLCiRVEXfjjudcF+KJN5A0UkLoF9pY1eBRQVbOKsVBPLEX9qPI10XovqRZY4yPbm9lKkItXNZOvUbLcCx8EkalKBeE/kL9Z2kjNCYVzVBiyhrjywFk2wIoeSSeK7miR6js5ZlCFcFZcicrp7DkFSQastx2Fazn38ilvZdDgy5CRiCyuqGixHS5tsRz27aMi9xsxTpiRg4kyBBGVlTYBaiD21MqY7KBsmb21BC4h8xIZbLMGNmgoLnpPPxpf+GpdwWlXcI5VadSUU8jpxiNqpFEEcGsa0TNjhK4ikRXBVkIxIolfdRhyAoOQFG+PjW0bwoyQl1LBhj+XiXwDhijdgwKmyQFFkVfOmkJsG3Xp0cs/vRzcRq4kMfdHKuBbMQMV4/oP8wGmMOwZfc9olBmKuYYEBSg4QfC1QyNnQ8ezgjQEoYg7scmItUJTJbsEnHIeaysXrbab33FSRmKSMzxIh6h7gfMBr5JYV1fqb7adILZ7ZbJo4xtyWVWQ04YZIIQhCu4u/5gTdm2PI0JF6zt3d1eUZMgUUGjkZkogxyFuCW55K9h550w9NDvG5fplf3gyA8gKVF4+QuOP/AOXk64v0v0J9xLKSy0pUlsjiAbFHjzX7aaizEpI6SbfJIUQmZHdQ6s2RpTGSDKqkAqrFRYrm/Nk57D343O3nZSgpI2ljoFgqL00AXtbOV2OLPBphvZ4dokJeWKFwoUi8EdEDflktbKOpipsAsovVTFP72EaR/wALIvTIMnkzoY+9k/IxJN32I861Riy+zgdPdhUsQDaAMnu4WVrrtupmPJ4XxXA17aeoF2RsleKYMyFqRlqziuBPvv0gYqAVxc+aKjbfi2H3WWRD+X70mbJ7aQxsQFJtiWvKgKuyK4JOjY4oXjR0hY0ucRVi7iSTLNUy6wK4HbpUDjgHSQuXwTAUSP21vJ1pBMQjtRe/ywlBlONV4JvtRlNllI9DJfdGGRIlZfIYyEswUCrsDn73oPZPgCGmjjMP5kZmctyxIp1yytemyK5Jv5052cIkYJP7by+3ZwIpkOIBZOGILBW8c1+ulxroSfLsCkkISUAF7cjD23RuLQEkysXA+nIHsO3Oskd1jC17Ukj8lF6LRUSmH8gKLVi+R25023gwVpmcOAVw4dh2fgKqtXJHVzxoH0uMFmICyRP/ACIuVTLjK1mxiQV+B3ArU3HwUTN32YhDi/cZy2ALCJkUMWIV/LE2QxABN/5uQ9+oxcAhVsMAyqvtyqmTZjPzbdvhh8UzejE93RDf46Kw6rcW3AKWB3F0O3HAm+2uUadIUkWyhSDYKNklcGigPHV2+NYml4KQlsXfhWf2t5RrGYYtVkBh9Nkn5FXQu9fQ9fKN5O4kc44shUry1MayVkvvwBwR419S2s4kRXHZlDD9xej0sqbh/R+qj1I3A17Xhr2u05Bcx0PK2tm0LOdIBbvZK1z3rU/Rz2yF32qj3073zaQepxZIR3rn9xqeRXFopjdSTHvpEgaFQGoCh3IYC/ni+K/rpoj1d8mrJHauLrk/7DXO/h/cqURbGVef5rPj7dr/AE8aZPvCvTicqP088i/P6k99c0JaOiS2MMyQaKgEc2TZJ5rsaFEf7cd9Yep7YhZSq1cbY8UA2PdmBo81XN/tod9ytGxX6fcXyPB50j9T3MsbiSMlQ9IWDElj3AbnxR5Hbn96wleiWRUrB5okgMbSFZopdtIyiNclYsB7bDjPuoYGv5m70ND+qfincZR4oCuUa1MifUylDKAlKFtvJApRzybCT1CWJZWjcWaBDqHKlCSAOOkAkihxR7ajd+o7iZF91swkrFXZAQQ1kxsaohbHSK7c66DmsK2paP2tvuEIWV3AZZjUPWFzKFOcsKUlyvUOKokLbNvYzM8KmRY7oFcyslmzajkAAjuLH7a2DOZnllVPytv0hgEVUb28b9slCSQygcUtfFaEl9RA61BjyPUQatyewxGIAJsCvn50gs6SD1mKXJZhhkEZ0GTODZxIOVkBsaFHt2400l3iwMsjytgDizYLICVLKQyhrWrNkC/H6ct+G/SveIBd2WNOrErmxsNbE8rkAb7d9dH+KfT4UX+IlaUxFMWCkFEQqTaoO5sKOK799YaSKRk2gP0z8RJuJXjZZ0dxiPbCNca9RKi+QVxo+L5PGiXf3pcZbVoy5R0dVfJ4gMVjdQzMbs0aJqj3sL0X1Hbpce3WOORYwwM4Cl4pAlMWDkqoLgY82RdqdO02wGKqUQhmK/zyMoCrRJs/SWGQugPkaT0ajb7MU2wFt7SiTJ1XOSkeS5HJA/lIC5qT1UaPK1phCgDGRYgZMBIwY5N0AAe2o+lji/JoWRzXToHf7icSRXAGT+Iq3tsCbKuD5FWtEcXZIrXvRdmwr3InWUBmNOAMRKWEbU4EnF9Z4B4PbU1dlXRvG7FodyVCBYmpSSgylMZ9sqHPUVCsCb5vjvqfStmIC+2MjSLbBPcACRxkpwQFSyVkX6iTYPwNUO/24fBQtmVYmJUi5Y0/LVjdUyFlF0DfwTrL0jdzyxx+5DNExkYMqKghIjlyMhLHpzbpI5JJFWtnVEmSdNnJfjbZCcRxRfl+wjZI7M5MacKUNMZCeo8+OSedMYf/AKiPclJEnuhAgOAaJ0vIJdCMovucEAX5vR+5lCLFEjhZfbbGR1Oa4xOGmkD817hUjKwRxpzGhMU/txhG6RHKvWZc6VXYiyf0JPYEnnjfgnuyiHJcECyOHRHmKiQEQAtc6hwVYG05vqYEKQNYSwsGKvE+MmEh9j3YwrLdCRgRiLIYlsQcRweRpV6D+G0gjrLcIscrtLJiT/EPEyEUASzJ0tS0S3ySSdOd5LhC8ixyTD3VtGTE40qBlQ/SoHAJ4AORHkZZpFG9N28km3SeCGWRUsSG3TlyQBQAcklrsjnnkkaYx7AZl2WFZysihhTGSImlHATqCLR4qx5Glm6hWM2/s4lG9uKUBQJDZVVC/wAtqpYm+fFG9HbTcSFcSokVAi3CMnnbBTISD3UF64NmmP20WFFZ58WtpXVLtBjmsZAUAyKtlUIBI7Ym+rwd9hGAFwVVZ+0gKYyZhmPcm2F0f5r+2hd1LGZI5liAkRAAXcBzdUpIbg9RoMDfyNHbmJnlCo7gqozUWrW4YAgjoYg9x44Os2api/ahfaKx3HJeXssOUW+4yNfQG6vFnzrKXcyGQY+1hG/UHAsx4xgdQFZBmYY8HtzV6aiRAqn3S30pibZWdjjiDiGu7714Pk6rtWVeoqVHXkq3ghVjd+LObZX26hrDWjXk4/1OOlylKlgFsx1g4zKqVai/laU/P210/wCBt/I6lCLjUAgngozX0qK6geT4r73pN6nBcR4VCJVoxAMsiMxxFVaq1g+a4rQu19FmnoxZLHwCS2NEM92AbIxIP3B1DFrKXy7xf0+njVtB+m7b2owhdnq+pjZ58D4A7AaL16COIWtoSYaLOsZF0DEu7j0onjOukmj0t3MekBye4XA2QSLyoWCGHlSCDz2IvkatF+L41VvcyBs8KtuLvlWoCxweR+50fv4uNch6rs+5A1CeNXZaM3VHXelbySdTKQRHXSzENI/Js8ABRxQ55/bkiXYySLiGQMSaBa2pSOSl3R6uxH99V2sFRJFF0mlVSSoHCh+onsDzd/JH3059kBB2Q5KGZ8qJVupSQbqixF8eRoxGchyPrDxRlGd1cy2GEIHLsVKMhYcORVg3jzdA6VbvfqOnbl5IpJ8SUD0JeEDMpsi2BNCxya8DXSeo+sQPu4pTGZWicNEQSi4ExRiQ80cQzUox5UX40u9a9TChoaYyNIkazIIo3yZiACQpZlEZA7jx8auQBzsuGC1KsYGci2yHIAi2IAyN9qBu+NY7WELKI8FZyrkRyhlVDHiBmSQAA1efPGg1ne5AoxVSOog4DHhBn2BKgjjse+t956e6Yuij8k2yVSvHfViRwb8EE3YIvQIaekbiIz5BFhllST3ASTGqxspDp9NhgyrRbux+OXbukcwidZhA5xv3DKjKbIVUBJUWxW6BFX4vSeDYrNipQqZGZoypDMiIelEB4uwvJPdOL4OmyLuP4f25yryq0g98KMYirClKLRLEEBb8k/umaRaDYiPcxydCXjtwsasxUKrOEJN49ICX5xU/GtPSvU5ZpSscTRwx1GJpAzPKwvEfyj/qFiD2IFWdK/QfV5pv4uWBI9uGERR90KSTc9V2wIFVQHftzZ0x3kG4O5kkO5L7csoWKIlmEkOLsqYcg3kCTwb50maQ4giYO8pcHKLivctOFboUjzRJAA+B2rUemK2RkmwLMQY2jqigjNFgBQJGfcDm/sNKPRvUY9wkco9yOUtiqvkxRlVwQOAhJVXa6qydNYWSQKVUsre4ckEl/WGr6eAQG7+TwDY1FqnounaFm1UDCRGfdLJkGbqzeIo4ZCnT9IWC3IvregPHRbiORmEhcxsFkGQoRliSiBlLW6i2agbNL2oDSXbMTuGZoY4tvHEAgCKHLTIrMokJGIPY/wCrHzqPw7tGgBRhkW3EoDyAn21SIyZBOO7M119+/GqJ6J0Mdx6csjRFiZCqpUjY9dI4Dpj2Fs1r5zPfsfTzRArioLRMCRFIEMYbCrX6TYofoT2yojbZP4eofdYvI35Q6sXXEMyo1fl2zWD9uO/PpN0MZPbiMiRB1ZA6kGrLAKObDEWTRoWL50NsSSNdnE7vMJCntkhYVICTMMbADKwohixVcbF53pf6hDI7LLD77tRiCyExhFIILFeY2dxmTI3ONWBxonayTN7pcQkCJDDdFV3BRgQbsCQSfPPb50l3nryxNHHIfc3sohUGIhUS0IJscAK5LGjzdAjHh9i6OihgCtghQREnNOXdScugMFZQguO7A/l5F82jRWLgyERlQIwrMI0UCnXEsBbOKuia58nQ0LIykxM2IdgMmDCrag4ayBkxeu9kXzWjRCDzzfxkQKLEgUPPP/GpznRuEbPTYhcVABKV+WvIF9IjLdNmuzdq7gc69JLGoQ4yozSZYxZe9SlgRIVu16g2JJ4ur1RJVbjkXf8ApvwSpPjm9XXcMKLNIAt8qRi18W6qOrw3xZbU4zTZSUaMzvcVZZJJOg2HYoS6GRyyktfC44sRZAAP21rudwuSjkFjIvDMB03ZRKIKk4gE9wQb8a2WIFvcxVpOk2w4QBiDSluFoXS1Yvua0BI4UO7CjRjDO+TMiqapwARlZarPF+Sdbb0ZS2KfWN2I5FhFqJIz2VQowIAzPgdQAH2N9611X4TUfwykCgxJH6fSK4HHTr5xY3MqezHIHelF9HTx1Mt2q9PY80uvrGy24jRUXsqhR+w/8OpYI/6X8Fc0qgkFDVtUB1bXccYBrNxrS9QdAAsi6X7mPTV10HuV0DOc3kR50i3W3766feDSXcR3pMaGOyS0jtcrUCgoY0ek0CaNi154/vrLdTbhjLRQRqlBUZXPA5YN3r6VA+ctG+mMQigDKkojzjY+n79+PPOsYvWMgX9rsOnNeSxYq6gYjgBZOk8rxzqOPpm8nZxuy2ch2iOGJR0c5sGXETTKy2w4DKYkGHIpj/m1c+mzTMI4kBU524sooZDTOQvSy/fn410m29RSKNB7QCyE5oys3thY8w5PxbHpIolOKu9b7MqI4jADIsitKC8hh6lZsWdo2AUSCqIHcDjwLWR4iB44tuu1Ihklidc2KMmJnVAG9xRchFNITeP748F+obz2trHJC2QjlOLKjEH3FVgQ5rOgzqK4FDsRpjuXkePCQwTu0ckg5VajLMLyRacqoHSo7g8m60NvhONxtXoHb+26ywinAJBa8DYY4FKahX7nRYUPdqi4oUAxqJlKB1EjOpRiyFCq/TmWRrBVSe3Jm19JigmfcKr+63cMaXJituAaFswstZ/40hm32csAVXmSMswcn28clWvYQANwM1xJJq+T539Nfb7qpvqOTEJJkjIDywAaiBf63Z8aTZpGey9ZxgVJIkkO2kCSx2shVuUYxkUGsMSL5o13saI9PaCNFObQGfcXhJjk0kisMVJGK8AeOPPcaM3kSYsUVGkiVmVCcAy2soFRkBnBVe4NZcd+VXq34e20sschWSE3GxVgGiysNiCCQjE+AfH30n8jRpswNrQklmaNkEQyBZkEdg5YdsiQCwHNi/Ortv4ImWCR8AMWhLBfYLsSyU4Tiias4hcR3OqbeKQu0YswTSy+6uQbobIAK+XSxcxEVfkHzo2dhNEAUU07BgwPJhcEEqpAamiXg8EUL8ay2u2NX0gJBMIVO73aq2J9zOOJkXJmYFRn1YELiw5PT8kabR7RoyCiqHZmkK2XYSOyJI2fIPQ44qhke+l++3EI3CkxBmOU6kI8je8ocFm5pfFAtVmxRW9Fw+pAhCiyyZVRGTALK1hmy4IqjZPHbi9CHZG9j9hWcmSLO2kcEB1egEEaC8iSaxXikH6at6VtlWPDbFbctKDISGRlcfUFpmN8E8DjkHtrOBMdx7gk3FNWIkYNGT3XDgkUqtd3ZPfUuiS7l1BkdkVVmBd2ip6IRFvHOrY2LHHPbSuw6FkH4k/Jl3LkRQkltupGMk0aKcmkRciweTLnviAQOx1o/om3r3o7jdECQtKSwijXNlQqtFFC0TzfWVuxwXu482ETEsssbI6knARphYSM3iXLrZ5pfk6ruInZEEWMcrFUkcYp7YjuVlX7X0KB275XrVmas56TYvFEfdkWJwZ4o3ZSyvJK6KJcRfYCsiekm+2ul9OyjLAlWpS4ZSSpQqCGBPBF3R7UP1rGH2yWJRf4dhl7pYgkv/01AtXvNSe7EAedb/wJHc5LJKHLLVBcmZaHHQvA+nvXHJrM6khxTiLfX7CVEpBUoSyjhaFc125I/roJvVSB1qCldRBohuOQeMR+t/prpvYDA48qUC2b5ACla+eSedW2/paj+Ua5oRUkdEpOLOY2nq1MoaRqqsnKVz1Xytn4HHNDSubczTTCPbRM0mQJkk5cCipOBHR4FtQrX0QeiQH6okP6j73/AL6YbfbqgpFVR8KoUf2GtrA/IPMl0hR+Gfw6NuM3OUpFXdhRXa/J+W/proV1QDV110wioqkQnJydsuNWB1QatrZMCI1B1bUHQBm2g9xox9CbjQMRbzSxxpnKQVtRQ8cVx+njS5hpDDtvIFAkdgojAJ5rgck8EUfpGV/tzoqTrBd3NATMoLMFVQzElkoHhBwQK/XSpRz8A/V25Bo8/HHx48dtB+vTOrxLK8rjIykyIhCIw9kBe95Elq8q1edQw7RTLpnR7SKJUTcxyCSMqtuMWIJICkCuU5AKgXwPuND+mej+1EoicHAyvF7owRVbIDGlBwydhV0FrsQDrmdqhhYOwkjYTEupsAlSpDx/6WtSA3Yg+b03/wDuBpHGbLGhlSxQNRoxJD2DXBux9j21YlZEnqMKzQo0kg3G0OMhUDgFVUiqAZXVO4HBVfnWUO9UfnF5HnCYAsDifpKhAvCdTFQTxRr9SPWiDGs6opb3pB7yBo7aMFI/dHdwygdYB/bi1vpryFZpIgEqN/pVeceQG7fznvXH66BMY+mbyQvKgQtmqN7krAe23LADuCRQAP8Ap/XWn8M25gYOQd0ilFZ1Cy45AW5+k1R5rkX83rnvR9lMsULM5kZB7UgDEYhuv3B/1D0BRXNk66PazIBkZUR2CRmQBo5Nw+a8HEghSGACE2tjxdgkV3+2ZYopY1TbTRSFnaVbBxjCrkUFlW6Rxjw1V40Tupo54WSOYxGQrIfa5cs5IOcbEOULKzWKAA+BrWLaIfb/AIVlRQxiY4iRHN+4nuksrAowPApgzCjQJGu4xkZAZA/tH3VeQrJgqOYw6EA9VlwSwsC+5F6DXQC2yMbSyQNFLk8QQZIjARKjpnJIwDlmLXiDYfgg86X+p+qpAm3g3CyRGVlTpHXDIr/UWe7BsUFu8W5rsbv3Xpih/ImR5A9MsssMUozJhYqbWQspr6RZHFVq6LHCzblSTLgIWprARZCeoL9BHAyNeLvnQFhWx3Ui5I0RLoGKstYkMikWl5g/SnzlXGgtnGzTSD2JIoxg/P5TOaGYC5EkCgp4AJOQ++Xq/rKwK6ZtBFBHEocq0ilmBoRkn83gC5MeLJFkA6PhRk28LBvdcKjckrHKzkU3uFCSxDeasrkavSofkDHqDRxn2Y2m6uorIXAzxxxkawyi6Ir/APW605MrkxflqjmndGYJiuDL14kqWzxFGxxdDHSr1X0nce0E9PwjIlLy+5eEorNVpsryYUeQeAO2tPU4Lw92QK9yoI0OMDyPHhJkGF9JWQi8vHPB0AGO8TlJZDkEDOoXleC0bsAB1EEhe5/lN6XzbQ0zSbmR0yDFlxQsGKkIq1RUFmrzZFmhxisUWzVRtYwxkkCxKrv1vIFFPkCKMZZmc1wOAONNHdSwqixIUY8kxutlhHVAY+Souq8XpeTS6CNgyNCzYMzRuuSBg5V4CAosEKBxkQvHPY60bauJASQ6BZbJGTFi5xpvAxYDsPp+2lULH8t2RY5GGbWWAGROXVZtlAUsMQeDRHgiQvheQsqHtWY2MaHJo42bINgcfOsSejcY7DvRoTjVlsQFsirx47aaqmsfTYwIwRXPJo3/AH0YBpYI1EMruRRV1etWA17VqJWeGrDUakaYi2p1A1OmIE1B1J1U6AKNoWfRbaGm0DEu7GlTjnTfeaUyjSAMjcewzcEqCBXfyefngEaVb3eygIsqICXOMgs8IVKV3HcX9v66PjgtVJFgNZ4vgiv6ci+P+dZ+4PaBMa4qRRNh1yyv2x3ugxIHazwL1z432VyWIvUd2WzkkUsAzMz8EWiUxVO3Pfv5HHGvKpKNklKWUCRuKOJ6Cv1L0kGyKFa1GzQwv7yh3ATpVS6SOMi9AmvLEAA3yK7a12Ho4kdijYciywUhe/Sykg0aIFauRDZB/EOu2hB/J9wRg17bIMXXqUswtVIJIHJHHF69vNxIElV2RY1Ct/hLGWjcqFUmziCSSL+RdGtMdp+G1g9zFi30mN5AJCrMzM1k9o8mRf3F+dc5PKyzo0lNIqFVHIcIECGNgptu1MQBfcHgaQzBncKoGQPJ6AoyLFQCTkTamuA38x78ae+kSx4oHkaUlaVCmRR8zld9jioFsQBlzXfXKcsxyT27sKglEqvYUGiwBJBDeLAI7nRsO6kTK5Cim0ZrQEq1GgxU8Uaqrod++iwo7bcQcOYPbXcKzDBHWPISYrk45xfEAh+CKHYMy6VzJ7o9z2kjnVJkx98kJmnuAPInGMgZzRsA9iO2sofU5TR3EThpD7YVC0wYNISHeEXGo4KlmYEi6AABDMPIfKd8T7QfbN0lGTINZR8EH1FrBApQQSxioTLE6fw8ZiUJYtWtZGQNIAx5JAw4YX1fcaaekbyF8gJEIZnEokiVmcF+xAIPGS8kUMvNHWUO5LOzwxq+RYOrCVXChVZqQqQSxVQWDDImPvoGHbskzyANGFkUqGWMOonUDkuuJCm1xJ8Gu+gyN/URtjHKu6hjaONkFlXwVChwBdY+/BJ4IF9+b0NuGi2MMc0YllQlVsOxuNlItYwQGAXGukUCCTqsO4YSsPbRFdk9mWIMygqVVQyFLs/DZKvTX2JDw8+5IDECjKJJMV6gVU9ZyUFiwxv+YGhVgGe3gmZVljyielZI2VP5lGfJPUVABo9h41Te+opAohVlJCg5EPII1cK5yc89QLUt897HGrJCYQ5ikjYYqCAYh7brVoZMrUFTZoNWJPJIud60O4XFlTqnUMHboVhYpJFoyAgNxxweaArQBj6LtpIVQNN9dUlFnGS4qg5ZAt055vsDxzouTanNnU5n3jj+WEKo7KwBc/WqK7/a6B+gkBeuJIICgrGQPFZRY1VqZFpQFfIllXGyOkdwNGpG2PthlDoCpUK5VgoZ+lQR1Zk2QecR+hyzSdMIg2+KKF+lAKCKSxiQUV54P8ote9/fQ8GADV3uqe7CmNCoHJAOOHyLVtQ+7KB1DCXcKl8/le5jyTiGxVhTWQOLHHcazR7ybipEDdJ6lbqVhkL5tS1ivq+2o5JVHRaCt7Oj9KSok88d/m/J/XRY0N6f/hqPgaJGqYl9i/RPJ7mTr2vVqRqxI9WpA1OvVoAnXtQNToECHVTq51Q6BlToWfRR0PONAxLvdKpdNd6NKJdIaGiIyFiBkCAACwSzyeD9ziNBbb05moWWVeUJNAswEQZrJCkZ/UASCv30w28Ks/JxLUQAxshVUjBa79PggHzehN3uGaJwC1hWbEMpKNd3z37Hps+e/A1y4dItlL78mT2IUSPJnLuDiZvbDMC9rQa6DWavE9u+pjkjSaNCP5pSyMACqSKjBmK2MFJNg86XbzbyyVM2WXZrU+2EB6QgBPtkg/SbF8ceDGmG5MYKHhAntghWTJbDKCRmAyAYknu3J10WQAvSPVP4dz/EzuxTIBulkzLZZc0Ql0eKHAuq0P6hHFPNkVYLHGSjxscxIt91PDKeTYs8/Gid5MvU9KGMo+lSrUbDlKIXgLWJ734N639P2Kq3u3GqKHZWKgSAYJSolFeb5/oPnQIUbnZM0cEn8OkiYoWeMKxFjIvMCAS9hgaHNHtwNZelwQqhZKWML7p9/NCoVfzAo5oHkrz2PkHXTenQYsv8MlK7MJmNXGxjIS0Ip2tg3fFgT0jwt3O7iPJDLOU9t83OOSgN+WCSoIIsj4v7aKGNt7MIIH3BMrqgyWNMbVQAoK4MRiT1F/mzVZArfS/VYtxtpH6va9rJwA6GIEYuA9BXFhyceVrmuALfh+Ywxokij23Y+3QLElz7TkEH3KxdqNGzY0WPU4I5AqMwilY8e5jj9IEUcdUikDtyaLea0wsWers24jDMrxtCe7PysYC2SQaYs1MGBP0kEg9/Osv8NKGkjdHzDs7H3iHJoNdkULqrumNDVkeD2p4zBUuBFOVcMkjgkHzXC2a5J5ur0DBt9vMF94gsA2IW4XBXErdEJRBIAN/T99BmzDdb5HiVsEeWNTESw6TGAFjdlv8AxBYINjxx3oxPWwUT3EgwElSZIzklsmxjtgTwtjLIUpuq0f6w0IT2gwUuqEKcQEEZORBA7m8So+PgVpfs4UQwiIBmyBmZCrUVxJaJmUAqeSF5rmyeNAgyL1ZHQe+txt9EbFVUWDyEA/MThuR1WRdg8MNl6oDHlwiBUEYxV2Xw2ALGukkUCQOKAuilnjYuSYzJFWWJf2xk4LfSnVYzY4DCjzYqtefdKoPtwNeLrQV2qQggkDIg2pP1V1eeK0DTof7z1CF8aLkySR2tMOI2NFixI4rjEryB251nFvoty01RCswwU9buBkOqLIEBrY8AiiL50l3UaELEszEiLF5QM7ZgSGxCg8gYk8Ysx1O62iLJkA1+2sYkyW1jUAKOlR9Qsk/oO96y2bQ73UyMfedWVlUYuhAK5c80Twgtm48keNa7HaqZAoAKuOQKAoAWRQ48dzpX6e7Nkz5K+TEjg8gnsBYBo/SP83xrovw7t+XkNkkhQf8ASOof2YD9tQnG5JF4SaTY7HHbtqw1UasNdKIMnUjUaka0ZLDU6jU6YHhqde17QIFfWROtmGsmGkModYSnW7awk0DFm7XSmWDnvWnW5Glso0mNFtoqAAlxmocgck4kBbA78AeOw1ESlIwtvITiZO9fVTY2Mf8AKe/PB76FyKlmWycDwvLcGwyg8Ejk15F/FaP2kn5qK1H8otlRAL2g4Xtzzxditca+2TRd/ck0A+pSS4r7dMFeyB2kNDEtbYmiQR2uiO/cne+05ykZ1mA5e6GJUteXAr6aFePOgfVpAF5qPJQLRu4UmqvpI5+/LH40C8n0Ot0aoFTiAoA7k9XF/N+KA1aMk9EpRa2H73drieQwRmoUSvtY+eSe9kEUQSbvVlaKRQIwJGZAf525PJtVIycD9+3xpCsmJ4NHntxZPPb9daRS4tkCVa7sGjY4v9f01swOdxszO8ZQOGTmk6JKRgQSOxIB4Yc99EelbGLmNiJE6RKCiFUZswB3otfwOB+o1XaiORQpZizEkmhlwqrWXcqfjt51hDt5MZI2pox2bFTYu1BHJBIoEj7+NOwNPQolgVF9v2YxkQZExYW9scTyWsAhwSAMqUk6Ww7xtxJYCKoaipTMlBdZNdt85EX/AMGCFpEZSBIWBAM1sqqK7irBF9J1gfSxQKKGFWcR9JPScQeV55qybA/TRaFt9Eb5xJEkMTNnG8ho0oju1BBAHcj5IoHyNBR+nTInue2GUrk5ampcsR5NtkO1fH7OATuFjBMhaNXDHKgVBtQOwBpvHJvz4A3G2ZQPayEcuAbIoTZAYh8UB70Rd/Y6dmWvJYrK+3QiYj28j0YYZtItK4q2JZ6xvyO3fXtntgts2S2GYqxWgSAKViPy6xI/8Gtz6U6suAdnsnJnAQBV4sd7NFfN0vbQ+52Te5bWnA4As9jyoviyK8djo7FtDDYb7JEYLhiX+srLTuWBL9zQXmuw/wBsPUIzFj7VGXpZlZqCQCxcYHNEk0SB/wAaYbeKVoigVcjWLEUKTJyhbuWKEcm+b+1XPqMaohUZFgSvEjqtMKUALSoMT09udLo1ti+dFFh4UWXIFbdiykiwWxPYWSARXn76q3p6hR7T4yIcWJPuBVjIJKtQDFs1J5uwf8ujd3KSQ1mIRcuy+1iyYhSGy7WLUCj9QANgHWm/m95ZGtq6f8v5dsxOIKkoSAGLmzzyRS6TY1EE9OgUW3V1AsaUlacsB+jGuT3+eDx1noy1Co/uPP3/AH1zMrk4hGVlGATEs+Q8hjfIHgmuP311uzixRV/yqB+4HP8AfUoy5ZP0X48cZuNWGqrq2ukiyw17UDU6BFteGoGp0wJ1Oq6nQIGkcCgSATwL8miaHzwCdVI1o2qnSGYNrFholtZsNAwCaPQE0OnLroZ4wdIBFNAfGsmmYcm/1UAE/wDy/wA2njwjQ0m3GsTgpLZuM2ujmN1K2Qyskc5X889uSf6jWm131IQTV8EgiyL+K7Vd3pludouls2yXUVjoq52RsGiV2LlHQihyPqJvkeBV8/J0DuZR7oWNRgTQ6uQK8/qfv5GiDs11T+EXVLJcQ/bs8IfKPLnoC8klVDMxNilJYAVdV99EbXdstqZGZ6v6UCux5OIA5N80T8jS8lqxLkgeDz8f1/fWEkV8Fif31hqTZRcUhttt2QSC/csAcCBfen4pbph4HfzrUeoJdRyK3zGCOkjtyeoVz3s/bSQKRdOwur5Pg2P76zMN9zzffz3PnvrPGXyO4/A9G+jF5XktHgrXYMOokCjyaH/uNtvY8yFlY9i6swauAoIBUsD1HgHH+mk0URBBDHgk/uRyf1NnVtyzMa6R98AT/f476ylNdDfB9jaHcSgJyQXYs7e4QqYrXtgj604arFj7a2M5VSFYEsoFPwA13k+PjKueTZ76SSQXy3J57WvejyAef+51R9vl5ofA4H7/AD++tqUzDjDs6D1H1YBVJWlL9RHTjYF5o1fFcWTYoedL9x6m2P5YaSTLHGSo1As+MesClHFHvzoaGFh2dhx8nsPF6Ki2V93b+t/73rScvImkCruziwIkYLmpZrjJB5OH0Y9QTsQDV+Oc45We0/lGI9sAEuaB6mA55x6RXk3p1D+HUY27swsGqXgg2Oavg6eenelxRcovPyeT/wBv209szSQF6V6Q2QLrioApLBAoVQA/uT+mulXWajWq63CCj0Eptlxqw1UauNUJntTqNTpgerVhqupGgCde17XtA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054" name="Picture 6" descr="http://www.all-science-fair-projects.com/projectpics/00724/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72" y="1113391"/>
            <a:ext cx="2072328" cy="140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06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>
                <a:solidFill>
                  <a:srgbClr val="FFC000"/>
                </a:solidFill>
              </a:rPr>
              <a:t>Zygomycota</a:t>
            </a:r>
            <a:r>
              <a:rPr lang="en-CA" dirty="0" smtClean="0">
                <a:solidFill>
                  <a:srgbClr val="FFC000"/>
                </a:solidFill>
              </a:rPr>
              <a:t> Cont’d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When the sporangia break open, the spores are carried by the air to allow colonization of new areas.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Under less favourable conditions, </a:t>
            </a:r>
            <a:r>
              <a:rPr lang="en-CA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zygomycotes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reproduce sexually</a:t>
            </a:r>
          </a:p>
          <a:p>
            <a:r>
              <a:rPr lang="en-CA" dirty="0">
                <a:solidFill>
                  <a:schemeClr val="bg1"/>
                </a:solidFill>
              </a:rPr>
              <a:t>Two hyphae form which conjugate and produce a </a:t>
            </a:r>
            <a:r>
              <a:rPr lang="en-CA" b="1" dirty="0" err="1">
                <a:solidFill>
                  <a:srgbClr val="FF0000"/>
                </a:solidFill>
              </a:rPr>
              <a:t>zygospore</a:t>
            </a:r>
            <a:endParaRPr lang="en-CA" b="1" dirty="0">
              <a:solidFill>
                <a:srgbClr val="FF0000"/>
              </a:solidFill>
            </a:endParaRPr>
          </a:p>
          <a:p>
            <a:r>
              <a:rPr lang="en-CA" b="1" dirty="0" err="1">
                <a:solidFill>
                  <a:srgbClr val="FF0000"/>
                </a:solidFill>
              </a:rPr>
              <a:t>Zygospores</a:t>
            </a:r>
            <a:r>
              <a:rPr lang="en-CA" dirty="0">
                <a:solidFill>
                  <a:srgbClr val="FF0000"/>
                </a:solidFill>
              </a:rPr>
              <a:t> 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stay dormant until growing conditions are correct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0821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128" y="581898"/>
            <a:ext cx="7244672" cy="835739"/>
          </a:xfrm>
        </p:spPr>
        <p:txBody>
          <a:bodyPr/>
          <a:lstStyle/>
          <a:p>
            <a:r>
              <a:rPr lang="en-CA" dirty="0" smtClean="0">
                <a:solidFill>
                  <a:srgbClr val="FFC000"/>
                </a:solidFill>
              </a:rPr>
              <a:t>Phylum Ascomycota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Examples: mildew, some moulds, some yeasts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Fungi in this division form saclike structures for reproduction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Spores produced by sexual reproduction in these are termed </a:t>
            </a:r>
            <a:r>
              <a:rPr lang="en-CA" b="1" dirty="0" err="1">
                <a:solidFill>
                  <a:srgbClr val="FF0000"/>
                </a:solidFill>
              </a:rPr>
              <a:t>ascospores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, and are produced in a sac called an </a:t>
            </a:r>
            <a:r>
              <a:rPr lang="en-CA" b="1" dirty="0" err="1">
                <a:solidFill>
                  <a:srgbClr val="FF0000"/>
                </a:solidFill>
              </a:rPr>
              <a:t>ascus</a:t>
            </a:r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</a:p>
          <a:p>
            <a:r>
              <a:rPr lang="en-CA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Spores produced asexually are called </a:t>
            </a:r>
            <a:r>
              <a:rPr lang="en-CA" b="1" dirty="0">
                <a:solidFill>
                  <a:srgbClr val="FF0000"/>
                </a:solidFill>
              </a:rPr>
              <a:t>conidia</a:t>
            </a:r>
            <a:r>
              <a:rPr lang="en-CA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</a:p>
          <a:p>
            <a:endParaRPr lang="en-CA" dirty="0"/>
          </a:p>
        </p:txBody>
      </p:sp>
      <p:pic>
        <p:nvPicPr>
          <p:cNvPr id="3074" name="Picture 2" descr="http://bugs.bio.usyd.edu.au/learning/resources/Mycology/images/Topics/StructureFunction/buddingYeastCe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699791" cy="175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71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rgbClr val="FFC000"/>
                </a:solidFill>
              </a:rPr>
              <a:t>Phylum </a:t>
            </a:r>
            <a:r>
              <a:rPr lang="en-CA" dirty="0" err="1" smtClean="0">
                <a:solidFill>
                  <a:srgbClr val="FFC000"/>
                </a:solidFill>
              </a:rPr>
              <a:t>Basidiomycota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540060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Examples: mushrooms, rusts, and puffballs</a:t>
            </a:r>
          </a:p>
          <a:p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Under damp conditions, the </a:t>
            </a:r>
            <a:r>
              <a:rPr lang="en-CA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mycelial</a:t>
            </a:r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mass form knobs which absorb water and grow quite large.</a:t>
            </a:r>
          </a:p>
          <a:p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These knobs become spore bearing structures and appear as </a:t>
            </a:r>
            <a:r>
              <a:rPr lang="en-CA" b="1" dirty="0">
                <a:solidFill>
                  <a:srgbClr val="FF0000"/>
                </a:solidFill>
              </a:rPr>
              <a:t>caps</a:t>
            </a:r>
            <a:r>
              <a:rPr lang="en-CA" dirty="0">
                <a:solidFill>
                  <a:srgbClr val="FF0000"/>
                </a:solidFill>
              </a:rPr>
              <a:t>.</a:t>
            </a:r>
          </a:p>
          <a:p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</a:t>
            </a:r>
            <a:r>
              <a:rPr lang="en-CA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caps</a:t>
            </a:r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have </a:t>
            </a:r>
            <a:r>
              <a:rPr lang="en-CA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gills</a:t>
            </a:r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that have thousands of reproductive cells called </a:t>
            </a:r>
            <a:r>
              <a:rPr lang="en-CA" b="1" dirty="0" err="1">
                <a:solidFill>
                  <a:srgbClr val="FF0000"/>
                </a:solidFill>
              </a:rPr>
              <a:t>basidia</a:t>
            </a:r>
            <a:r>
              <a:rPr lang="en-CA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</a:p>
          <a:p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Each </a:t>
            </a:r>
            <a:r>
              <a:rPr lang="en-CA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basidium</a:t>
            </a:r>
            <a:r>
              <a:rPr lang="en-CA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has several thousand spores.</a:t>
            </a:r>
          </a:p>
          <a:p>
            <a:pPr marL="0" indent="0">
              <a:buNone/>
            </a:pPr>
            <a:endParaRPr lang="en-CA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098" name="Picture 2" descr="http://www.funghiitaliani.it/micologia/images-tassonomia/basidiomycot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9206"/>
            <a:ext cx="1835696" cy="137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13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rgbClr val="FFC000"/>
                </a:solidFill>
              </a:rPr>
              <a:t>Phylum </a:t>
            </a:r>
            <a:r>
              <a:rPr lang="en-CA" dirty="0" err="1" smtClean="0">
                <a:solidFill>
                  <a:srgbClr val="FFC000"/>
                </a:solidFill>
              </a:rPr>
              <a:t>Chytridomycota</a:t>
            </a:r>
            <a:endParaRPr lang="en-CA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They are the only fungi with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swimming spores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Most of them are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saprophytes 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which means they obtain nutrients from dead organic matter.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They can be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unicellular  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or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multicellular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They can be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parasitic 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and life on decaying plants or </a:t>
            </a:r>
            <a:r>
              <a:rPr lang="en-CA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insects </a:t>
            </a:r>
            <a:endParaRPr lang="en-CA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3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631" y="1211263"/>
            <a:ext cx="8229600" cy="4525963"/>
          </a:xfrm>
        </p:spPr>
        <p:txBody>
          <a:bodyPr/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Some fungi are decomposers and recyclers.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Other fungi cause disease. (</a:t>
            </a:r>
            <a:r>
              <a:rPr lang="en-CA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eg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Some moulds)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Some are parasitic (</a:t>
            </a:r>
            <a:r>
              <a:rPr lang="en-CA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eg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Wheat rust)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Some form mutualistic relationships</a:t>
            </a:r>
          </a:p>
          <a:p>
            <a:endParaRPr lang="en-CA" dirty="0"/>
          </a:p>
        </p:txBody>
      </p:sp>
      <p:pic>
        <p:nvPicPr>
          <p:cNvPr id="1026" name="Picture 2" descr="http://www.gbpuat-cbsh.ac.in/departments/bi/database/tripath/images/ru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98065"/>
            <a:ext cx="3824179" cy="287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ffeet.com/images/conditions_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36" y="3798065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77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Bread Mould, Yeast, Mushrooms</a:t>
            </a:r>
            <a:endParaRPr lang="en-CA" dirty="0">
              <a:solidFill>
                <a:schemeClr val="accent6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2859272" cy="327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2209800"/>
            <a:ext cx="26400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24944"/>
            <a:ext cx="2951163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23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FUNGI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 smtClean="0"/>
              <a:t>Some fungi are decomposers and recyclers.</a:t>
            </a:r>
          </a:p>
          <a:p>
            <a:r>
              <a:rPr lang="en-CA" dirty="0" smtClean="0"/>
              <a:t>Other fungi cause disease. (</a:t>
            </a:r>
            <a:r>
              <a:rPr lang="en-CA" dirty="0" err="1" smtClean="0"/>
              <a:t>eg</a:t>
            </a:r>
            <a:r>
              <a:rPr lang="en-CA" dirty="0" smtClean="0"/>
              <a:t>. Some moulds)</a:t>
            </a:r>
          </a:p>
          <a:p>
            <a:r>
              <a:rPr lang="en-CA" dirty="0" smtClean="0"/>
              <a:t>Some are parasitic (</a:t>
            </a:r>
            <a:r>
              <a:rPr lang="en-CA" dirty="0" err="1" smtClean="0"/>
              <a:t>eg</a:t>
            </a:r>
            <a:r>
              <a:rPr lang="en-CA" dirty="0" smtClean="0"/>
              <a:t>. Wheat rust)</a:t>
            </a:r>
          </a:p>
          <a:p>
            <a:r>
              <a:rPr lang="en-CA" dirty="0" smtClean="0"/>
              <a:t>Some form symbiotic relationships (a relationship where both organisms benefit).</a:t>
            </a:r>
            <a:endParaRPr lang="en-CA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2932430" cy="21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3005137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28075"/>
            <a:ext cx="2865437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79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Fungal Structures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CA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Fungi are composed of eukaryotic cells (have membranes and organelles)</a:t>
            </a:r>
          </a:p>
          <a:p>
            <a:r>
              <a:rPr lang="en-CA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They DO NOT have chloroplasts</a:t>
            </a:r>
          </a:p>
          <a:p>
            <a:r>
              <a:rPr lang="en-CA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The have long, thread-like microscopic cells called hyphae, which form masses called mycelia</a:t>
            </a:r>
          </a:p>
          <a:p>
            <a:r>
              <a:rPr lang="en-CA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The hyphae grow in and around a food source, secreting digestive enzymes and absorbing nutrients into the fungus.</a:t>
            </a:r>
          </a:p>
          <a:p>
            <a:endParaRPr lang="en-CA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3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4" y="620688"/>
            <a:ext cx="8460438" cy="55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4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Growth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Cells grow at the tips only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This allows them to colonize dead or living organic matter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0782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Nutrition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All  fungi are heterotrophic and obtain nutrients from other organisms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obtain this nutrition by </a:t>
            </a:r>
            <a:r>
              <a:rPr lang="en-CA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extra-cellular 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digestion and absorption, not by ingestion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866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/>
                </a:solidFill>
              </a:rPr>
              <a:t>Reproduction</a:t>
            </a:r>
            <a:endParaRPr lang="en-CA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Fungi reproduce by spores, which are single cells surrounded by a wall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Spores are carried by air currents to new sources where they give rise to new hypha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Asexual reproduction: fungi produce spores by mitosis</a:t>
            </a:r>
          </a:p>
          <a:p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Sexual reproduction: fungi produce spores by meiosis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1988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531</Words>
  <Application>Microsoft Office PowerPoint</Application>
  <PresentationFormat>On-screen Show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Kingdom Fungi Common Characteristics</vt:lpstr>
      <vt:lpstr>PowerPoint Presentation</vt:lpstr>
      <vt:lpstr>Bread Mould, Yeast, Mushrooms</vt:lpstr>
      <vt:lpstr>FUNGI</vt:lpstr>
      <vt:lpstr>Fungal Structures</vt:lpstr>
      <vt:lpstr>PowerPoint Presentation</vt:lpstr>
      <vt:lpstr>Growth</vt:lpstr>
      <vt:lpstr>Nutrition</vt:lpstr>
      <vt:lpstr>Reproduction</vt:lpstr>
      <vt:lpstr>Phylum Zygomycota</vt:lpstr>
      <vt:lpstr>Zygomycota Cont’d</vt:lpstr>
      <vt:lpstr>Phylum Ascomycota</vt:lpstr>
      <vt:lpstr>Phylum Basidiomycota</vt:lpstr>
      <vt:lpstr>Phylum Chytridomycota</vt:lpstr>
    </vt:vector>
  </TitlesOfParts>
  <Company>Trillium Lakelands DSB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FUNGUS AND WITCHES…</dc:title>
  <dc:creator>Phillips, Sarah</dc:creator>
  <cp:lastModifiedBy>Phillips, Sarah</cp:lastModifiedBy>
  <cp:revision>12</cp:revision>
  <dcterms:created xsi:type="dcterms:W3CDTF">2011-09-29T20:17:38Z</dcterms:created>
  <dcterms:modified xsi:type="dcterms:W3CDTF">2016-02-23T18:27:32Z</dcterms:modified>
</cp:coreProperties>
</file>